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2" r:id="rId2"/>
    <p:sldId id="263" r:id="rId3"/>
    <p:sldId id="264" r:id="rId4"/>
    <p:sldId id="261" r:id="rId5"/>
    <p:sldId id="258" r:id="rId6"/>
    <p:sldId id="259" r:id="rId7"/>
    <p:sldId id="257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77EE1-02FE-4755-BB31-31481C473BAC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6BA5B-81ED-4239-AA03-194D37C9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My name is Greg </a:t>
            </a:r>
            <a:r>
              <a:rPr lang="en-US" dirty="0" err="1"/>
              <a:t>Kalapos</a:t>
            </a:r>
            <a:r>
              <a:rPr lang="en-US" dirty="0"/>
              <a:t> and I will  guide you through this course.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I’m a software engineering specialized on .NET and Microsoft technologies. I started working with .NET around 2008 as a university student and my current job is to create performance monitoring tools for .NET.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 spend the last almost 2 years working with .NET core and creating performance monitoring tools specifically for .NET Core.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And you may wonder where my accent is from, so here the answer: I was born in Hungary, but I spent the last 6 years living in Austria.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You can reach me through my website, or you can tweet me at </a:t>
            </a:r>
            <a:r>
              <a:rPr lang="en-US" dirty="0" err="1"/>
              <a:t>gregkalapos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5009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All right, Let’s discuss what we will learn in this course!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47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kalapos.net/" TargetMode="External"/><Relationship Id="rId5" Type="http://schemas.openxmlformats.org/officeDocument/2006/relationships/hyperlink" Target="http://twitter.com/gregkalapos" TargetMode="Externa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3069-4592-427A-8C97-79D9D1DAF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40" y="944481"/>
            <a:ext cx="10949870" cy="23574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75581-8949-424E-BAAB-CFB34DEF8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040" y="3683118"/>
            <a:ext cx="1094987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6" indent="0" algn="ctr">
              <a:buNone/>
              <a:defRPr sz="1600"/>
            </a:lvl6pPr>
            <a:lvl7pPr marL="2743291" indent="0" algn="ctr">
              <a:buNone/>
              <a:defRPr sz="1600"/>
            </a:lvl7pPr>
            <a:lvl8pPr marL="3200506" indent="0" algn="ctr">
              <a:buNone/>
              <a:defRPr sz="1600"/>
            </a:lvl8pPr>
            <a:lvl9pPr marL="365772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A04C7-8EE8-4DB5-A063-D69CA5F81F86}"/>
              </a:ext>
            </a:extLst>
          </p:cNvPr>
          <p:cNvSpPr txBox="1"/>
          <p:nvPr/>
        </p:nvSpPr>
        <p:spPr>
          <a:xfrm>
            <a:off x="9399433" y="5585240"/>
            <a:ext cx="2541103" cy="1436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400"/>
              </a:spcBef>
            </a:pPr>
            <a:r>
              <a:rPr lang="en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G</a:t>
            </a:r>
            <a:r>
              <a:rPr lang="en-US" sz="1934" dirty="0" err="1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ergely</a:t>
            </a:r>
            <a:r>
              <a:rPr lang="en-US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Kalapos</a:t>
            </a:r>
          </a:p>
          <a:p>
            <a:pPr algn="l">
              <a:spcBef>
                <a:spcPts val="400"/>
              </a:spcBef>
            </a:pPr>
            <a:r>
              <a:rPr lang="en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    @</a:t>
            </a:r>
            <a:r>
              <a:rPr lang="en-US" sz="1934" dirty="0" err="1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gregkalapos</a:t>
            </a:r>
            <a:endParaRPr lang="en-US" sz="1934" dirty="0">
              <a:solidFill>
                <a:schemeClr val="lt2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algn="l">
              <a:spcBef>
                <a:spcPts val="400"/>
              </a:spcBef>
            </a:pPr>
            <a:r>
              <a:rPr lang="en-US" sz="1934" dirty="0">
                <a:solidFill>
                  <a:schemeClr val="lt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    www.kalapos.net</a:t>
            </a:r>
          </a:p>
          <a:p>
            <a:pPr algn="r">
              <a:spcBef>
                <a:spcPts val="400"/>
              </a:spcBef>
            </a:pPr>
            <a:r>
              <a:rPr lang="en-US" sz="1934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028" name="Picture 4" descr="Twitter_Logo_White_On_Image.png (400×400)">
            <a:extLst>
              <a:ext uri="{FF2B5EF4-FFF2-40B4-BE49-F238E27FC236}">
                <a16:creationId xmlns:a16="http://schemas.microsoft.com/office/drawing/2014/main" id="{C320F92C-00A4-41A0-BB64-34B8495F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434" y="5934638"/>
            <a:ext cx="406576" cy="40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Graphic 1024" descr="World">
            <a:extLst>
              <a:ext uri="{FF2B5EF4-FFF2-40B4-BE49-F238E27FC236}">
                <a16:creationId xmlns:a16="http://schemas.microsoft.com/office/drawing/2014/main" id="{651C616E-6372-4210-8C8E-1EF44825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0256" y="6301983"/>
            <a:ext cx="297414" cy="297423"/>
          </a:xfrm>
          <a:prstGeom prst="rect">
            <a:avLst/>
          </a:prstGeom>
        </p:spPr>
      </p:pic>
      <p:sp>
        <p:nvSpPr>
          <p:cNvPr id="4" name="Rectangle 3">
            <a:hlinkClick r:id="rId5"/>
            <a:extLst>
              <a:ext uri="{FF2B5EF4-FFF2-40B4-BE49-F238E27FC236}">
                <a16:creationId xmlns:a16="http://schemas.microsoft.com/office/drawing/2014/main" id="{ED15CB9A-277E-4C15-8427-319D57A9434F}"/>
              </a:ext>
            </a:extLst>
          </p:cNvPr>
          <p:cNvSpPr/>
          <p:nvPr/>
        </p:nvSpPr>
        <p:spPr>
          <a:xfrm>
            <a:off x="9450256" y="5934638"/>
            <a:ext cx="1949264" cy="367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6EE45F33-489C-488A-B19C-AB97F2A0ECB4}"/>
              </a:ext>
            </a:extLst>
          </p:cNvPr>
          <p:cNvSpPr/>
          <p:nvPr/>
        </p:nvSpPr>
        <p:spPr>
          <a:xfrm>
            <a:off x="9443789" y="6319930"/>
            <a:ext cx="2376007" cy="3493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D97E-4502-4E2C-AC1C-A13AF45E6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D989-789D-4BBC-99BE-189D4855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F4AC1-52D8-400A-B1DB-56A6462E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9BC31-9936-44E2-9991-AA7644E0D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7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976D3-C696-4D59-9A14-CE8811AE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94735-B924-4D21-95A1-EF3CA48C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28CAB-FC0F-4A79-A772-4A985B74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65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A657-8165-44BD-9375-4DEBBCE3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E5B34-FA00-4190-BD1D-743C965C0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FBC04-29AE-4D6A-A855-9140CEC8C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6" indent="0">
              <a:buNone/>
              <a:defRPr sz="1000"/>
            </a:lvl6pPr>
            <a:lvl7pPr marL="2743291" indent="0">
              <a:buNone/>
              <a:defRPr sz="1000"/>
            </a:lvl7pPr>
            <a:lvl8pPr marL="3200506" indent="0">
              <a:buNone/>
              <a:defRPr sz="1000"/>
            </a:lvl8pPr>
            <a:lvl9pPr marL="365772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56387-2D5A-408B-B374-C1011DC7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D1424-67F2-43F9-A031-7C6B0A8C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5A8DA-3309-4A08-8683-2CF42557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0029-2EFB-4AD6-A2F6-B5A63664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CC9B8F-5A53-4CEA-A004-7D4C4278E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6" indent="0">
              <a:buNone/>
              <a:defRPr sz="2000"/>
            </a:lvl6pPr>
            <a:lvl7pPr marL="2743291" indent="0">
              <a:buNone/>
              <a:defRPr sz="2000"/>
            </a:lvl7pPr>
            <a:lvl8pPr marL="3200506" indent="0">
              <a:buNone/>
              <a:defRPr sz="2000"/>
            </a:lvl8pPr>
            <a:lvl9pPr marL="365772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A6877-A836-43BE-A5AA-617AE7BC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6" indent="0">
              <a:buNone/>
              <a:defRPr sz="1000"/>
            </a:lvl6pPr>
            <a:lvl7pPr marL="2743291" indent="0">
              <a:buNone/>
              <a:defRPr sz="1000"/>
            </a:lvl7pPr>
            <a:lvl8pPr marL="3200506" indent="0">
              <a:buNone/>
              <a:defRPr sz="1000"/>
            </a:lvl8pPr>
            <a:lvl9pPr marL="365772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31D59-1300-42F2-ACE9-39B29F761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641FF-C153-4E82-91C7-887EFCC8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59014-0810-4467-A970-1F975216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88CE-2A24-4C16-92B8-D8FF8E3B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5CDD1-A532-43E3-BC45-DC4553DFF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A75E5-B589-41C5-85CC-6D3620E5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D9F0-2F45-4DFE-BEF5-AC9635D9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0A16A-B3A7-4E5A-BB5B-DB630304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8E6A5-CEA5-409C-9CA7-832683B46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7C042-177D-43B0-8CCD-576614CA8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614C3-24AA-48A9-95BE-502D04E3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2371-B8D8-4E2A-A551-9F2798D2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9A20A-66E9-4853-B15C-0C6C4F57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2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53667" y="651001"/>
            <a:ext cx="107120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8001"/>
            </a:lvl1pPr>
            <a:lvl2pPr lvl="1" rtl="0">
              <a:spcBef>
                <a:spcPts val="0"/>
              </a:spcBef>
              <a:buSzPct val="100000"/>
              <a:defRPr sz="8001"/>
            </a:lvl2pPr>
            <a:lvl3pPr lvl="2" rtl="0">
              <a:spcBef>
                <a:spcPts val="0"/>
              </a:spcBef>
              <a:buSzPct val="100000"/>
              <a:defRPr sz="8001"/>
            </a:lvl3pPr>
            <a:lvl4pPr lvl="3" rtl="0">
              <a:spcBef>
                <a:spcPts val="0"/>
              </a:spcBef>
              <a:buSzPct val="100000"/>
              <a:defRPr sz="8001"/>
            </a:lvl4pPr>
            <a:lvl5pPr lvl="4" rtl="0">
              <a:spcBef>
                <a:spcPts val="0"/>
              </a:spcBef>
              <a:buSzPct val="100000"/>
              <a:defRPr sz="8001"/>
            </a:lvl5pPr>
            <a:lvl6pPr lvl="5" rtl="0">
              <a:spcBef>
                <a:spcPts val="0"/>
              </a:spcBef>
              <a:buSzPct val="100000"/>
              <a:defRPr sz="8001"/>
            </a:lvl6pPr>
            <a:lvl7pPr lvl="6" rtl="0">
              <a:spcBef>
                <a:spcPts val="0"/>
              </a:spcBef>
              <a:buSzPct val="100000"/>
              <a:defRPr sz="8001"/>
            </a:lvl7pPr>
            <a:lvl8pPr lvl="7" rtl="0">
              <a:spcBef>
                <a:spcPts val="0"/>
              </a:spcBef>
              <a:buSzPct val="100000"/>
              <a:defRPr sz="8001"/>
            </a:lvl8pPr>
            <a:lvl9pPr lvl="8" rtl="0">
              <a:spcBef>
                <a:spcPts val="0"/>
              </a:spcBef>
              <a:buSzPct val="100000"/>
              <a:defRPr sz="800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9279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6586001" y="965601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2134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123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14601" y="1664400"/>
            <a:ext cx="109628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SzPct val="100000"/>
              <a:defRPr sz="16007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600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2127201" y="4365234"/>
            <a:ext cx="79376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813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9200" y="984969"/>
            <a:ext cx="10962800" cy="102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29200" y="2558769"/>
            <a:ext cx="5333200" cy="361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66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134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259000" y="2558769"/>
            <a:ext cx="5333200" cy="361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66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134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160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61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5C62-871A-4EFC-8293-32CF3889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1325563"/>
          </a:xfrm>
        </p:spPr>
        <p:txBody>
          <a:bodyPr>
            <a:normAutofit/>
          </a:bodyPr>
          <a:lstStyle>
            <a:lvl1pPr algn="ctr">
              <a:defRPr lang="de-AT" sz="4802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51221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6401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6401"/>
            </a:lvl2pPr>
            <a:lvl3pPr lvl="2" rtl="0">
              <a:spcBef>
                <a:spcPts val="0"/>
              </a:spcBef>
              <a:buSzPct val="100000"/>
              <a:defRPr sz="6401"/>
            </a:lvl3pPr>
            <a:lvl4pPr lvl="3" rtl="0">
              <a:spcBef>
                <a:spcPts val="0"/>
              </a:spcBef>
              <a:buSzPct val="100000"/>
              <a:defRPr sz="6401"/>
            </a:lvl4pPr>
            <a:lvl5pPr lvl="4" rtl="0">
              <a:spcBef>
                <a:spcPts val="0"/>
              </a:spcBef>
              <a:buSzPct val="100000"/>
              <a:defRPr sz="6401"/>
            </a:lvl5pPr>
            <a:lvl6pPr lvl="5" rtl="0">
              <a:spcBef>
                <a:spcPts val="0"/>
              </a:spcBef>
              <a:buSzPct val="100000"/>
              <a:defRPr sz="6401"/>
            </a:lvl6pPr>
            <a:lvl7pPr lvl="6" rtl="0">
              <a:spcBef>
                <a:spcPts val="0"/>
              </a:spcBef>
              <a:buSzPct val="100000"/>
              <a:defRPr sz="6401"/>
            </a:lvl7pPr>
            <a:lvl8pPr lvl="7" rtl="0">
              <a:spcBef>
                <a:spcPts val="0"/>
              </a:spcBef>
              <a:buSzPct val="100000"/>
              <a:defRPr sz="6401"/>
            </a:lvl8pPr>
            <a:lvl9pPr lvl="8" rtl="0">
              <a:spcBef>
                <a:spcPts val="0"/>
              </a:spcBef>
              <a:buSzPct val="100000"/>
              <a:defRPr sz="640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520700" y="3718841"/>
            <a:ext cx="109628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2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9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1873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74D-A377-4444-834E-D16440D6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680" y="1497706"/>
            <a:ext cx="4582159" cy="4221846"/>
          </a:xfrm>
        </p:spPr>
        <p:txBody>
          <a:bodyPr anchor="ctr"/>
          <a:lstStyle>
            <a:lvl1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B94470-8EF8-4E08-98E7-D086761EA8C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0"/>
            <a:ext cx="7091680" cy="6858000"/>
          </a:xfrm>
          <a:solidFill>
            <a:schemeClr val="bg2">
              <a:lumMod val="25000"/>
            </a:schemeClr>
          </a:solidFill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244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A021-058B-40A5-9CA3-39258645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8EDB-58AB-4B66-BEBD-71C8BEFC8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C0C5E-FD3B-473F-B293-B01B5D09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B7832-7507-440C-9B40-61041176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BCD1D-B737-4D02-A273-778A236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36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54000" y="4516833"/>
            <a:ext cx="5393600" cy="197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3202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5602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586001" y="965603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93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2134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1594247" y="1223970"/>
            <a:ext cx="2913116" cy="3054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144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C5C62-871A-4EFC-8293-32CF3889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55"/>
            <a:ext cx="12192000" cy="1325563"/>
          </a:xfrm>
        </p:spPr>
        <p:txBody>
          <a:bodyPr>
            <a:normAutofit/>
          </a:bodyPr>
          <a:lstStyle>
            <a:lvl1pPr algn="ctr">
              <a:defRPr lang="de-AT" sz="4802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04125-334B-40E1-A478-631AA6BA82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8480" y="1549059"/>
            <a:ext cx="11043920" cy="4980706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93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3069-4592-427A-8C97-79D9D1DAF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40" y="944481"/>
            <a:ext cx="10949870" cy="2357461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75581-8949-424E-BAAB-CFB34DEF8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040" y="3683118"/>
            <a:ext cx="1094987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6" indent="0" algn="ctr">
              <a:buNone/>
              <a:defRPr sz="1600"/>
            </a:lvl6pPr>
            <a:lvl7pPr marL="2743291" indent="0" algn="ctr">
              <a:buNone/>
              <a:defRPr sz="1600"/>
            </a:lvl7pPr>
            <a:lvl8pPr marL="3200506" indent="0" algn="ctr">
              <a:buNone/>
              <a:defRPr sz="1600"/>
            </a:lvl8pPr>
            <a:lvl9pPr marL="365772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9434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74D-A377-4444-834E-D16440D6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9280" y="1497706"/>
            <a:ext cx="4988559" cy="4221846"/>
          </a:xfrm>
        </p:spPr>
        <p:txBody>
          <a:bodyPr anchor="ctr"/>
          <a:lstStyle>
            <a:lvl1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20FB49-8960-43D0-96F8-141800725FE5}"/>
              </a:ext>
            </a:extLst>
          </p:cNvPr>
          <p:cNvSpPr/>
          <p:nvPr/>
        </p:nvSpPr>
        <p:spPr>
          <a:xfrm>
            <a:off x="0" y="0"/>
            <a:ext cx="6636469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5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74D-A377-4444-834E-D16440D6A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5680" y="1497706"/>
            <a:ext cx="4582159" cy="4221846"/>
          </a:xfrm>
        </p:spPr>
        <p:txBody>
          <a:bodyPr anchor="ctr"/>
          <a:lstStyle>
            <a:lvl1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B94470-8EF8-4E08-98E7-D086761EA8C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0"/>
            <a:ext cx="7091680" cy="6858000"/>
          </a:xfrm>
          <a:solidFill>
            <a:schemeClr val="bg2">
              <a:lumMod val="25000"/>
            </a:schemeClr>
          </a:solidFill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86120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C1916-5F9D-43E9-AFAD-74E438F952DF}"/>
              </a:ext>
            </a:extLst>
          </p:cNvPr>
          <p:cNvCxnSpPr>
            <a:cxnSpLocks/>
          </p:cNvCxnSpPr>
          <p:nvPr/>
        </p:nvCxnSpPr>
        <p:spPr>
          <a:xfrm>
            <a:off x="2590800" y="1428688"/>
            <a:ext cx="0" cy="34848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DFF978C-1A6F-464F-8E1C-433A449B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2502057"/>
            <a:ext cx="2341880" cy="1325563"/>
          </a:xfrm>
        </p:spPr>
        <p:txBody>
          <a:bodyPr>
            <a:noAutofit/>
          </a:bodyPr>
          <a:lstStyle>
            <a:lvl1pPr algn="ctr">
              <a:defRPr lang="en-US" sz="4300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B866DAA-951D-4276-94AC-DF1BAA26D6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00399" y="2336799"/>
            <a:ext cx="8312909" cy="1656081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30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043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C1916-5F9D-43E9-AFAD-74E438F952DF}"/>
              </a:ext>
            </a:extLst>
          </p:cNvPr>
          <p:cNvCxnSpPr>
            <a:cxnSpLocks/>
          </p:cNvCxnSpPr>
          <p:nvPr/>
        </p:nvCxnSpPr>
        <p:spPr>
          <a:xfrm>
            <a:off x="3200400" y="1449008"/>
            <a:ext cx="0" cy="34848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DFF978C-1A6F-464F-8E1C-433A449B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2502057"/>
            <a:ext cx="3007360" cy="1325563"/>
          </a:xfrm>
        </p:spPr>
        <p:txBody>
          <a:bodyPr>
            <a:noAutofit/>
          </a:bodyPr>
          <a:lstStyle>
            <a:lvl1pPr algn="ctr">
              <a:defRPr lang="en-US" sz="4300" kern="1200" dirty="0">
                <a:solidFill>
                  <a:srgbClr val="C2464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B866DAA-951D-4276-94AC-DF1BAA26D6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28720" y="2336797"/>
            <a:ext cx="8109708" cy="1656081"/>
          </a:xfrm>
        </p:spPr>
        <p:txBody>
          <a:bodyPr/>
          <a:lstStyle>
            <a:lvl1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18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30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80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5D34-D8EC-4E99-9CF5-171AFE33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227CD-FA8B-4957-B1C1-DA914EFD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2C053-4BE2-4D4F-8C63-19CA87FBA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AA1D3-942A-406A-BD67-4B18DBC8B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6" indent="0">
              <a:buNone/>
              <a:defRPr sz="1600" b="1"/>
            </a:lvl6pPr>
            <a:lvl7pPr marL="2743291" indent="0">
              <a:buNone/>
              <a:defRPr sz="1600" b="1"/>
            </a:lvl7pPr>
            <a:lvl8pPr marL="3200506" indent="0">
              <a:buNone/>
              <a:defRPr sz="1600" b="1"/>
            </a:lvl8pPr>
            <a:lvl9pPr marL="3657721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89DD4-AFDE-4C57-9F58-6FA1602FC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DC6F6-5B54-407A-B024-3CF94090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B2A3-F1C0-4A6C-A027-5E1A1F8D73C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FC9B6-C2C3-4057-AE0F-4A563843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6C479-659B-4268-8F7E-75E44019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5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E0FDF-5132-412F-9159-782116D0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E3099-F2FD-451F-B02E-EE8932B76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42D2-4FA0-421A-9463-029E51406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B2A3-F1C0-4A6C-A027-5E1A1F8D73CD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0582E-168C-4180-AA0C-476EF1BA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09491-B06E-48CB-8E06-0645285E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4BFD5-6733-4CB2-A532-BDE03C117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3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4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9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6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lapos.net/" TargetMode="External"/><Relationship Id="rId2" Type="http://schemas.openxmlformats.org/officeDocument/2006/relationships/hyperlink" Target="mailto:gergely.kalapos@dynatrace.com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Events/GoingNative/2013/Writing-Quick-Code-in-Cpp-Quickly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5">
            <a:extLst>
              <a:ext uri="{FF2B5EF4-FFF2-40B4-BE49-F238E27FC236}">
                <a16:creationId xmlns:a16="http://schemas.microsoft.com/office/drawing/2014/main" id="{40A430E4-8079-4267-8D3F-929691271584}"/>
              </a:ext>
            </a:extLst>
          </p:cNvPr>
          <p:cNvSpPr txBox="1">
            <a:spLocks/>
          </p:cNvSpPr>
          <p:nvPr/>
        </p:nvSpPr>
        <p:spPr>
          <a:xfrm>
            <a:off x="658040" y="944481"/>
            <a:ext cx="10949870" cy="2357461"/>
          </a:xfrm>
          <a:prstGeom prst="rect">
            <a:avLst/>
          </a:prstGeom>
        </p:spPr>
        <p:txBody>
          <a:bodyPr anchor="b"/>
          <a:lstStyle>
            <a:lvl1pPr algn="l" defTabSz="9144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 performance coding with .NET Core and C# </a:t>
            </a:r>
            <a:endParaRPr lang="en" sz="6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hape 156">
            <a:extLst>
              <a:ext uri="{FF2B5EF4-FFF2-40B4-BE49-F238E27FC236}">
                <a16:creationId xmlns:a16="http://schemas.microsoft.com/office/drawing/2014/main" id="{53CFF926-5FC1-4DC0-9923-AB01B7F3B9C5}"/>
              </a:ext>
            </a:extLst>
          </p:cNvPr>
          <p:cNvSpPr txBox="1">
            <a:spLocks/>
          </p:cNvSpPr>
          <p:nvPr/>
        </p:nvSpPr>
        <p:spPr>
          <a:xfrm>
            <a:off x="658040" y="3683118"/>
            <a:ext cx="2847160" cy="1032720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Gergely Kalapos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Dynatrace</a:t>
            </a:r>
            <a:endParaRPr lang="e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7F530A-E24D-4935-A529-B0ED692467C9}"/>
              </a:ext>
            </a:extLst>
          </p:cNvPr>
          <p:cNvCxnSpPr>
            <a:cxnSpLocks/>
          </p:cNvCxnSpPr>
          <p:nvPr/>
        </p:nvCxnSpPr>
        <p:spPr>
          <a:xfrm>
            <a:off x="775252" y="3301942"/>
            <a:ext cx="9640957" cy="0"/>
          </a:xfrm>
          <a:prstGeom prst="line">
            <a:avLst/>
          </a:prstGeom>
          <a:ln>
            <a:gradFill>
              <a:gsLst>
                <a:gs pos="33670">
                  <a:srgbClr val="D4DFF1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hape 156">
            <a:extLst>
              <a:ext uri="{FF2B5EF4-FFF2-40B4-BE49-F238E27FC236}">
                <a16:creationId xmlns:a16="http://schemas.microsoft.com/office/drawing/2014/main" id="{9A3FECA1-8482-40E4-A2CF-AB181A9B9F30}"/>
              </a:ext>
            </a:extLst>
          </p:cNvPr>
          <p:cNvSpPr txBox="1">
            <a:spLocks/>
          </p:cNvSpPr>
          <p:nvPr/>
        </p:nvSpPr>
        <p:spPr>
          <a:xfrm>
            <a:off x="6349429" y="3683117"/>
            <a:ext cx="5424755" cy="2676585"/>
          </a:xfrm>
          <a:prstGeom prst="rect">
            <a:avLst/>
          </a:prstGeom>
        </p:spPr>
        <p:txBody>
          <a:bodyPr/>
          <a:lstStyle>
            <a:lvl1pPr marL="228608" indent="-228608" algn="l" defTabSz="91443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2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3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5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68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83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9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14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29" indent="-228608" algn="l" defTabSz="91443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gergely.kalapos@dynatrace.com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www.kalapos.net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Twitter: @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gregkalapos</a:t>
            </a:r>
            <a:endParaRPr lang="e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56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51675" y="4517275"/>
            <a:ext cx="5395785" cy="1977201"/>
          </a:xfrm>
          <a:prstGeom prst="rect">
            <a:avLst/>
          </a:prstGeom>
        </p:spPr>
        <p:txBody>
          <a:bodyPr vert="horz" lIns="121949" tIns="121949" rIns="121949" bIns="121949" rtlCol="0" anchor="t" anchorCtr="0">
            <a:noAutofit/>
          </a:bodyPr>
          <a:lstStyle/>
          <a:p>
            <a:r>
              <a:rPr lang="en" dirty="0">
                <a:solidFill>
                  <a:srgbClr val="C2464F"/>
                </a:solidFill>
              </a:rPr>
              <a:t>Gergely Kalapos</a:t>
            </a:r>
            <a:br>
              <a:rPr lang="en" dirty="0">
                <a:solidFill>
                  <a:srgbClr val="C2464F"/>
                </a:solidFill>
              </a:rPr>
            </a:br>
            <a:r>
              <a:rPr lang="en" dirty="0">
                <a:solidFill>
                  <a:srgbClr val="C2464F"/>
                </a:solidFill>
              </a:rPr>
              <a:t>(</a:t>
            </a:r>
            <a:r>
              <a:rPr lang="en-US" dirty="0" err="1">
                <a:solidFill>
                  <a:srgbClr val="C2464F"/>
                </a:solidFill>
              </a:rPr>
              <a:t>Gergö</a:t>
            </a:r>
            <a:r>
              <a:rPr lang="en" dirty="0">
                <a:solidFill>
                  <a:srgbClr val="C2464F"/>
                </a:solidFill>
              </a:rPr>
              <a:t>)</a:t>
            </a:r>
            <a:br>
              <a:rPr lang="en" dirty="0">
                <a:solidFill>
                  <a:srgbClr val="C2464F"/>
                </a:solidFill>
              </a:rPr>
            </a:br>
            <a:br>
              <a:rPr lang="en" dirty="0">
                <a:solidFill>
                  <a:srgbClr val="47C2BA"/>
                </a:solidFill>
              </a:rPr>
            </a:br>
            <a:r>
              <a:rPr lang="en-US" sz="1900" dirty="0">
                <a:solidFill>
                  <a:srgbClr val="47C2BA"/>
                </a:solidFill>
              </a:rPr>
              <a:t>Web: </a:t>
            </a:r>
            <a:r>
              <a:rPr lang="en" sz="1900" dirty="0">
                <a:solidFill>
                  <a:srgbClr val="47C2BA"/>
                </a:solidFill>
              </a:rPr>
              <a:t>http://kalapos.net</a:t>
            </a:r>
            <a:br>
              <a:rPr lang="en" sz="1900" dirty="0">
                <a:solidFill>
                  <a:srgbClr val="47C2BA"/>
                </a:solidFill>
              </a:rPr>
            </a:br>
            <a:r>
              <a:rPr lang="en-US" sz="1900" dirty="0">
                <a:solidFill>
                  <a:srgbClr val="47C2BA"/>
                </a:solidFill>
              </a:rPr>
              <a:t>T</a:t>
            </a:r>
            <a:r>
              <a:rPr lang="en" sz="1900" dirty="0">
                <a:solidFill>
                  <a:srgbClr val="47C2BA"/>
                </a:solidFill>
              </a:rPr>
              <a:t>witter: @gregkalapos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586200" y="964603"/>
            <a:ext cx="5118073" cy="4928797"/>
          </a:xfrm>
          <a:prstGeom prst="rect">
            <a:avLst/>
          </a:prstGeom>
        </p:spPr>
        <p:txBody>
          <a:bodyPr vert="horz" lIns="121949" tIns="121949" rIns="121949" bIns="121949" rtlCol="0" anchor="ctr" anchorCtr="0">
            <a:noAutofit/>
          </a:bodyPr>
          <a:lstStyle/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66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Studied Software Engineering at JKU - Linz</a:t>
            </a:r>
          </a:p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66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 on performance monitoring tools for .NET at Dynatrace</a:t>
            </a:r>
          </a:p>
          <a:p>
            <a:pPr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66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Born in Hungary, lives in Austria</a:t>
            </a:r>
          </a:p>
          <a:p>
            <a:pPr marL="0" indent="0">
              <a:buClr>
                <a:schemeClr val="tx1">
                  <a:lumMod val="65000"/>
                  <a:lumOff val="35000"/>
                </a:schemeClr>
              </a:buClr>
              <a:buNone/>
            </a:pPr>
            <a:endParaRPr lang="en" sz="266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EE795F-818C-4229-A3A9-4A161C15D92C}"/>
              </a:ext>
            </a:extLst>
          </p:cNvPr>
          <p:cNvCxnSpPr>
            <a:cxnSpLocks/>
          </p:cNvCxnSpPr>
          <p:nvPr/>
        </p:nvCxnSpPr>
        <p:spPr>
          <a:xfrm>
            <a:off x="6586200" y="1890445"/>
            <a:ext cx="0" cy="26268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2638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1: </a:t>
            </a:r>
            <a:br>
              <a:rPr lang="en-US" dirty="0"/>
            </a:br>
            <a:r>
              <a:rPr lang="en-US" dirty="0"/>
              <a:t>Intro</a:t>
            </a:r>
            <a:endParaRPr lang="e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0A4C77-D5B7-44EF-BB9A-3C98D6449A36}"/>
              </a:ext>
            </a:extLst>
          </p:cNvPr>
          <p:cNvCxnSpPr>
            <a:cxnSpLocks/>
          </p:cNvCxnSpPr>
          <p:nvPr/>
        </p:nvCxnSpPr>
        <p:spPr>
          <a:xfrm>
            <a:off x="816834" y="3301942"/>
            <a:ext cx="6746844" cy="0"/>
          </a:xfrm>
          <a:prstGeom prst="line">
            <a:avLst/>
          </a:prstGeom>
          <a:ln>
            <a:gradFill>
              <a:gsLst>
                <a:gs pos="33670">
                  <a:srgbClr val="D4DFF1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94396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0889-FF72-4BC5-B6DA-2433D81C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C246-2C00-4B55-84C1-8AD707A41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</a:t>
            </a:r>
            <a:r>
              <a:rPr lang="en-US"/>
              <a:t>: Why </a:t>
            </a:r>
            <a:r>
              <a:rPr lang="en-US" dirty="0"/>
              <a:t>do we care about this topic?</a:t>
            </a:r>
          </a:p>
          <a:p>
            <a:r>
              <a:rPr lang="en-US" dirty="0"/>
              <a:t>Part 2: Measuring performance</a:t>
            </a:r>
          </a:p>
          <a:p>
            <a:r>
              <a:rPr lang="en-US" dirty="0"/>
              <a:t>Part 3: Making applications faster</a:t>
            </a:r>
          </a:p>
          <a:p>
            <a:r>
              <a:rPr lang="en-US" dirty="0"/>
              <a:t>Part 4: Data Access Layer performance</a:t>
            </a:r>
          </a:p>
          <a:p>
            <a:r>
              <a:rPr lang="en-US" dirty="0"/>
              <a:t>Part 5: Performance monitoring in production </a:t>
            </a:r>
          </a:p>
        </p:txBody>
      </p:sp>
    </p:spTree>
    <p:extLst>
      <p:ext uri="{BB962C8B-B14F-4D97-AF65-F5344CB8AC3E}">
        <p14:creationId xmlns:p14="http://schemas.microsoft.com/office/powerpoint/2010/main" val="87541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48-077F-43CE-899B-D46192E7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 –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D724-FA76-4A6F-B83D-80773D6D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7784" cy="1304074"/>
          </a:xfrm>
        </p:spPr>
        <p:txBody>
          <a:bodyPr/>
          <a:lstStyle/>
          <a:p>
            <a:r>
              <a:rPr lang="en-US" dirty="0"/>
              <a:t>Azure App Service pricing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18D42-87A4-480F-9ADE-F327D0E1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2675572"/>
            <a:ext cx="11515725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566CF-7A0B-4C2B-94D9-136F70018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85"/>
          <a:stretch/>
        </p:blipFill>
        <p:spPr>
          <a:xfrm>
            <a:off x="128587" y="5078704"/>
            <a:ext cx="11725275" cy="1909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DC3408-0851-42CE-B0DD-3221C8227BBD}"/>
              </a:ext>
            </a:extLst>
          </p:cNvPr>
          <p:cNvSpPr txBox="1"/>
          <p:nvPr/>
        </p:nvSpPr>
        <p:spPr>
          <a:xfrm>
            <a:off x="338137" y="4626994"/>
            <a:ext cx="296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Premium: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E2F59-32A1-413F-8BE0-E352740F8E79}"/>
              </a:ext>
            </a:extLst>
          </p:cNvPr>
          <p:cNvSpPr txBox="1"/>
          <p:nvPr/>
        </p:nvSpPr>
        <p:spPr>
          <a:xfrm>
            <a:off x="338137" y="2314894"/>
            <a:ext cx="296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81487-59B3-4EBF-AAD8-3FF7F55DE26C}"/>
              </a:ext>
            </a:extLst>
          </p:cNvPr>
          <p:cNvSpPr txBox="1"/>
          <p:nvPr/>
        </p:nvSpPr>
        <p:spPr>
          <a:xfrm>
            <a:off x="2495627" y="3490377"/>
            <a:ext cx="74403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your app runs on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B1 machine: 54,75$/month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P3v2 machine: 803$/month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50 P3v2 machine: 40150$/month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97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48-077F-43CE-899B-D46192E7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58" y="48258"/>
            <a:ext cx="10515600" cy="1325563"/>
          </a:xfrm>
        </p:spPr>
        <p:txBody>
          <a:bodyPr/>
          <a:lstStyle/>
          <a:p>
            <a:r>
              <a:rPr lang="en-US" dirty="0"/>
              <a:t>Why is this important? – Mobile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7BCBBD7-7ED2-4EDC-9707-EA892EDDB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834"/>
          <a:stretch/>
        </p:blipFill>
        <p:spPr>
          <a:xfrm>
            <a:off x="1992430" y="1153802"/>
            <a:ext cx="7478829" cy="5131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43CABB-5411-40D2-B250-504D05D92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5" y="2184936"/>
            <a:ext cx="9806305" cy="39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48-077F-43CE-899B-D46192E7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D724-FA76-4A6F-B83D-80773D6D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7784" cy="1304074"/>
          </a:xfrm>
        </p:spPr>
        <p:txBody>
          <a:bodyPr/>
          <a:lstStyle/>
          <a:p>
            <a:r>
              <a:rPr lang="en-US" dirty="0"/>
              <a:t>“1% improvement translates in many years of salary for our best payed engineers per year in power cost alone.”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B1DA0-3022-4375-8505-588D5B94787A}"/>
              </a:ext>
            </a:extLst>
          </p:cNvPr>
          <p:cNvSpPr txBox="1"/>
          <p:nvPr/>
        </p:nvSpPr>
        <p:spPr>
          <a:xfrm>
            <a:off x="5612876" y="3264635"/>
            <a:ext cx="5740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, (ex) Facebook </a:t>
            </a:r>
            <a:br>
              <a:rPr lang="en-US" dirty="0"/>
            </a:br>
            <a:r>
              <a:rPr lang="en-US" dirty="0" err="1"/>
              <a:t>GoingNative</a:t>
            </a:r>
            <a:r>
              <a:rPr lang="en-US"/>
              <a:t> conference </a:t>
            </a:r>
            <a:r>
              <a:rPr lang="en-US" dirty="0"/>
              <a:t>– 2013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https://channel9.msdn.com/Events/GoingNative/2013/Writing-Quick-Code-in-Cpp-Quickly</a:t>
            </a: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0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2392-232C-431D-A79E-BFE45E3B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D340-43B5-4444-9A98-A0DB94103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became faster, but in lots of scenarios performance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2047922321"/>
      </p:ext>
    </p:extLst>
  </p:cSld>
  <p:clrMapOvr>
    <a:masterClrMapping/>
  </p:clrMapOvr>
</p:sld>
</file>

<file path=ppt/theme/theme1.xml><?xml version="1.0" encoding="utf-8"?>
<a:theme xmlns:a="http://schemas.openxmlformats.org/drawingml/2006/main" name="HighPerfCoding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ghPerfCodingTheme" id="{ADA9F82E-E4C2-4CC0-8D07-7CF171584A42}" vid="{0E0644BB-67B1-4C52-A698-F35EC67B0E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HighPerfCodingTheme</Template>
  <TotalTime>1573</TotalTime>
  <Words>329</Words>
  <Application>Microsoft Office PowerPoint</Application>
  <PresentationFormat>Widescreen</PresentationFormat>
  <Paragraphs>41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Segoe UI</vt:lpstr>
      <vt:lpstr>Segoe UI Light</vt:lpstr>
      <vt:lpstr>HighPerfCodingTheme</vt:lpstr>
      <vt:lpstr>PowerPoint Presentation</vt:lpstr>
      <vt:lpstr>Gergely Kalapos (Gergö)  Web: http://kalapos.net Twitter: @gregkalapos</vt:lpstr>
      <vt:lpstr>Part 1:  Intro</vt:lpstr>
      <vt:lpstr>Content</vt:lpstr>
      <vt:lpstr>Why is this important? – Cloud </vt:lpstr>
      <vt:lpstr>Why is this important? – Mobile </vt:lpstr>
      <vt:lpstr>Why is this important? </vt:lpstr>
      <vt:lpstr>In Sum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Coding with .NET</dc:title>
  <dc:creator>Gergely Kalapos</dc:creator>
  <cp:lastModifiedBy>Gergely Kalapos</cp:lastModifiedBy>
  <cp:revision>9</cp:revision>
  <dcterms:created xsi:type="dcterms:W3CDTF">2018-02-16T10:56:42Z</dcterms:created>
  <dcterms:modified xsi:type="dcterms:W3CDTF">2018-02-26T22:12:55Z</dcterms:modified>
</cp:coreProperties>
</file>